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68" r:id="rId5"/>
    <p:sldId id="271" r:id="rId6"/>
    <p:sldId id="272" r:id="rId7"/>
    <p:sldId id="258" r:id="rId8"/>
    <p:sldId id="265" r:id="rId9"/>
    <p:sldId id="270" r:id="rId10"/>
    <p:sldId id="266" r:id="rId11"/>
    <p:sldId id="259" r:id="rId12"/>
    <p:sldId id="267" r:id="rId13"/>
    <p:sldId id="260" r:id="rId14"/>
    <p:sldId id="264" r:id="rId15"/>
    <p:sldId id="269" r:id="rId16"/>
    <p:sldId id="263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ani-student.h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ani-student.hr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pu@azvo.h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jasminka.skare-manojlovic@skole.h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vvo.h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iji.hr/" TargetMode="External"/><Relationship Id="rId2" Type="http://schemas.openxmlformats.org/officeDocument/2006/relationships/hyperlink" Target="http://www.ncvvo.h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4211" y="1191237"/>
            <a:ext cx="8367509" cy="2046913"/>
          </a:xfrm>
        </p:spPr>
        <p:txBody>
          <a:bodyPr/>
          <a:lstStyle/>
          <a:p>
            <a:r>
              <a:rPr lang="hr-HR" dirty="0">
                <a:solidFill>
                  <a:srgbClr val="FFFF00"/>
                </a:solidFill>
                <a:latin typeface="Lucida Calligraphy" panose="03010101010101010101" pitchFamily="66" charset="0"/>
              </a:rPr>
              <a:t> DRŽAVNA MATURA   </a:t>
            </a:r>
            <a:br>
              <a:rPr lang="hr-HR" dirty="0">
                <a:solidFill>
                  <a:srgbClr val="FFFF00"/>
                </a:solidFill>
                <a:latin typeface="Lucida Calligraphy" panose="03010101010101010101" pitchFamily="66" charset="0"/>
              </a:rPr>
            </a:br>
            <a:r>
              <a:rPr lang="hr-HR" dirty="0">
                <a:solidFill>
                  <a:srgbClr val="FFFF00"/>
                </a:solidFill>
                <a:latin typeface="Lucida Calligraphy" panose="03010101010101010101" pitchFamily="66" charset="0"/>
              </a:rPr>
              <a:t>             </a:t>
            </a:r>
            <a:r>
              <a:rPr lang="hr-HR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2018./19.</a:t>
            </a:r>
            <a:endParaRPr lang="hr-HR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4212" y="3900881"/>
            <a:ext cx="8560456" cy="1890319"/>
          </a:xfrm>
        </p:spPr>
        <p:txBody>
          <a:bodyPr/>
          <a:lstStyle/>
          <a:p>
            <a:r>
              <a:rPr lang="hr-HR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</a:t>
            </a:r>
            <a:r>
              <a:rPr lang="hr-HR" b="1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Prezentacija za učenike i roditelje </a:t>
            </a:r>
          </a:p>
        </p:txBody>
      </p:sp>
    </p:spTree>
    <p:extLst>
      <p:ext uri="{BB962C8B-B14F-4D97-AF65-F5344CB8AC3E}">
        <p14:creationId xmlns:p14="http://schemas.microsoft.com/office/powerpoint/2010/main" val="400616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V="1">
            <a:off x="684212" y="6812280"/>
            <a:ext cx="8534400" cy="4571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08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sz="19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 STUDIJSKE PROGRAME - FAKULTETE</a:t>
            </a:r>
          </a:p>
          <a:p>
            <a:pPr marL="0" indent="0">
              <a:buNone/>
            </a:pPr>
            <a:endParaRPr lang="hr-H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Učenik prijavljuje studijske programe tj. sastavlja </a:t>
            </a:r>
          </a:p>
          <a:p>
            <a:pPr marL="0" lvl="0" indent="0">
              <a:buNone/>
            </a:pP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listu prioriteta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ovisno o svojim </a:t>
            </a:r>
            <a:r>
              <a:rPr lang="hr-HR" sz="19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željama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sposobnostima i mogućnostima , a u skladu sa prijavljenim ispitima  državne mature. </a:t>
            </a:r>
          </a:p>
          <a:p>
            <a:pPr marL="0" lv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Učenik može  prijaviti maksimalno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različitih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studijskih programa.</a:t>
            </a:r>
          </a:p>
          <a:p>
            <a:pPr marL="0" lv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Ukoliko učenik prijavljuje </a:t>
            </a:r>
            <a:r>
              <a:rPr lang="hr-HR" sz="19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dvopredmetne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studije tada je broj prijavljenih programa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neograničen.</a:t>
            </a:r>
          </a:p>
          <a:p>
            <a:pPr marL="0" lvl="0" indent="0">
              <a:buNone/>
            </a:pPr>
            <a:endParaRPr lang="hr-HR" sz="19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Popis svih studijskih programa  i uvjete upisa učenici mogu vidjeti na :</a:t>
            </a:r>
            <a:endParaRPr lang="hr-HR" sz="19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www.postani-student.hr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hr-HR" sz="19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 link Studijski programi/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014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489284"/>
            <a:ext cx="8534400" cy="57521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1800" b="1" u="sng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u="sng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8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POSTUPAK PRIJAVE ISPITA DM i studijskih programa </a:t>
            </a: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/ on line prijave od </a:t>
            </a:r>
            <a:r>
              <a:rPr lang="hr-HR" sz="1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01.12.2018.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</a:p>
          <a:p>
            <a:pPr marL="0" indent="0">
              <a:buNone/>
            </a:pPr>
            <a:r>
              <a:rPr lang="hr-HR" sz="1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putem  mrežne stranice</a:t>
            </a: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</a:t>
            </a:r>
            <a:r>
              <a:rPr lang="hr-HR" sz="1800" b="1" i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www.postani-student.hr</a:t>
            </a: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hr-HR" sz="18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  link  Prijava </a:t>
            </a:r>
            <a:r>
              <a:rPr lang="hr-HR" sz="1800" i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endParaRPr lang="hr-HR" sz="18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prijavu su </a:t>
            </a:r>
            <a:r>
              <a:rPr lang="hr-H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potrebni:</a:t>
            </a:r>
          </a:p>
          <a:p>
            <a:pPr marL="0" indent="0">
              <a:buNone/>
            </a:pPr>
            <a:r>
              <a:rPr lang="hr-HR" sz="1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korisničko ime i lozinka - CARNET identitet </a:t>
            </a:r>
          </a:p>
          <a:p>
            <a:pPr marL="0" indent="0">
              <a:buNone/>
            </a:pPr>
            <a:r>
              <a:rPr lang="hr-HR" sz="1800" b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</a:t>
            </a:r>
            <a:r>
              <a:rPr lang="hr-H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hr-HR" sz="1800" b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učenici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 </a:t>
            </a:r>
            <a:r>
              <a:rPr lang="hr-H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dobili 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školi </a:t>
            </a:r>
            <a:r>
              <a:rPr lang="hr-H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hr-HR" sz="18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80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isti kao </a:t>
            </a:r>
            <a:r>
              <a:rPr lang="hr-HR" sz="1800" b="1" i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e-dnevnik</a:t>
            </a:r>
            <a:endParaRPr lang="hr-HR" sz="1800" b="1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PIN i TAN - tajni brojevi </a:t>
            </a: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hr-H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učenik ih dobiva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osobno </a:t>
            </a:r>
            <a:r>
              <a:rPr lang="hr-H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broj mobitela evidentiran u sustav nakon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prve prijave u </a:t>
            </a:r>
            <a:r>
              <a:rPr lang="hr-H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sustav- </a:t>
            </a:r>
            <a:r>
              <a:rPr lang="hr-HR" sz="1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PROVJERITI POSTAVKE </a:t>
            </a:r>
            <a:r>
              <a:rPr lang="hr-H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MOB o primanju SMS s nepoznatog broja)VAŽNO</a:t>
            </a:r>
            <a:r>
              <a:rPr lang="hr-HR" sz="1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!!!</a:t>
            </a:r>
            <a:endParaRPr lang="hr-HR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70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9716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!!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Ako učenik izgubi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CARNET-ove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korisničke podatke javlja se administratoru škole  /tajnica / ili ispitnoj koordinatorici.</a:t>
            </a:r>
          </a:p>
          <a:p>
            <a:pPr marL="0" indent="0">
              <a:buNone/>
            </a:pPr>
            <a:endParaRPr lang="hr-HR" sz="19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!!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Ako učenik  izgubi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PIN ili TAN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javlja se osobno u Središnji prijavni ured  </a:t>
            </a:r>
          </a:p>
          <a:p>
            <a:pPr mar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broj telefona 01/6274-844</a:t>
            </a:r>
          </a:p>
          <a:p>
            <a:pPr mar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e-mail: </a:t>
            </a:r>
            <a:r>
              <a:rPr lang="hr-HR" sz="19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spu@azvo.hr</a:t>
            </a:r>
            <a:endParaRPr lang="hr-HR" sz="1900" b="1" u="sng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Ili može zatražiti njihovo ponovno izdavanje slanjem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SMS poruke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sadržaja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OPET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broj 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666555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isključivo sa broja mobitela koji je prilikom prve prijave upisao u sustav.</a:t>
            </a:r>
          </a:p>
          <a:p>
            <a:pPr marL="0" indent="0">
              <a:buNone/>
            </a:pPr>
            <a:endParaRPr lang="hr-HR" sz="19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!!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Ako učenik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promijeni broj mobitela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potrebno je obavijestiti   </a:t>
            </a:r>
          </a:p>
          <a:p>
            <a:pPr marL="0" indent="0">
              <a:buNone/>
            </a:pP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Centar na </a:t>
            </a:r>
          </a:p>
          <a:p>
            <a:pPr marL="0" indent="0">
              <a:buNone/>
            </a:pP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broj telefona  01/4501 899</a:t>
            </a:r>
          </a:p>
          <a:p>
            <a:pPr mar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e-mail: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info.centar@ncvvo.hr</a:t>
            </a:r>
          </a:p>
          <a:p>
            <a:pPr marL="0" indent="0">
              <a:buNone/>
            </a:pPr>
            <a:r>
              <a:rPr lang="hr-H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0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808965"/>
          </a:xfrm>
        </p:spPr>
        <p:txBody>
          <a:bodyPr/>
          <a:lstStyle/>
          <a:p>
            <a:r>
              <a:rPr lang="hr-HR" dirty="0"/>
              <a:t>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409074"/>
            <a:ext cx="8534400" cy="59837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r-HR" sz="18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lang="hr-HR" sz="1800" b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PONIŠTAVANJE  </a:t>
            </a:r>
            <a:r>
              <a:rPr lang="hr-HR" sz="18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prijavljenih ispita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hr-HR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Ispiti se poništavaju ukoliko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učenik NIJE  s uspjehom završio četvrti </a:t>
            </a:r>
            <a:r>
              <a:rPr lang="hr-H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razred tj. ukoliko </a:t>
            </a:r>
            <a:r>
              <a:rPr lang="hr-HR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22.05.2019. ( zadnji dan nastave)</a:t>
            </a:r>
            <a:r>
              <a:rPr lang="hr-H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ima zaključene nedovoljne ocjene ili je neocijenjen</a:t>
            </a:r>
            <a:r>
              <a:rPr lang="hr-HR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0" indent="0">
              <a:buNone/>
            </a:pPr>
            <a:r>
              <a:rPr lang="hr-HR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Učenik se tada upućuje  na dopunski rad , polaganje </a:t>
            </a:r>
            <a:r>
              <a:rPr lang="hr-HR" sz="18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predmetnih</a:t>
            </a:r>
            <a:r>
              <a:rPr lang="hr-HR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8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ispita</a:t>
            </a:r>
            <a:r>
              <a:rPr lang="hr-HR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ili ponavljanje godine. </a:t>
            </a:r>
          </a:p>
          <a:p>
            <a:pPr marL="0" indent="0">
              <a:buNone/>
            </a:pPr>
            <a:r>
              <a:rPr lang="hr-HR" sz="1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**</a:t>
            </a:r>
            <a:r>
              <a:rPr lang="hr-HR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Ukoliko učenik  položi predmetne ispite i ostvari pozitivan uspjeh (na dan 22.05.) </a:t>
            </a:r>
            <a:r>
              <a:rPr lang="hr-HR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može </a:t>
            </a:r>
            <a:r>
              <a:rPr lang="hr-HR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pristupiti polaganju  ispita </a:t>
            </a:r>
            <a:r>
              <a:rPr lang="hr-HR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DM u </a:t>
            </a:r>
            <a:r>
              <a:rPr lang="hr-HR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ljetnom  </a:t>
            </a:r>
            <a:r>
              <a:rPr lang="hr-HR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roku</a:t>
            </a:r>
            <a:r>
              <a:rPr lang="hr-H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0" indent="0">
              <a:buNone/>
            </a:pPr>
            <a:r>
              <a:rPr lang="hr-HR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Ukoliko učenik ne položi  predmetne ispite upućuje se na dopunski rad ili ponavljanje godine. Ovisno o uspjehu učenik prijavljuje DM u jesenskom roku.</a:t>
            </a:r>
            <a:endParaRPr lang="hr-HR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**</a:t>
            </a:r>
            <a:r>
              <a:rPr lang="hr-HR" sz="18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Prigovor</a:t>
            </a:r>
            <a:r>
              <a:rPr lang="hr-HR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hr-HR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zaključenu ocjenu ( nedovoljnu ili  pozitivnu)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Ukoliko učenik nije zadovoljan zaključnom ocjenom ima pravo uložiti Prigovor  i zatražiti  ispit pred povjerenstvom, nakon kojeg     ukoliko  položi ispit može pristupiti  polaganju prijavljenih </a:t>
            </a:r>
            <a:r>
              <a:rPr lang="hr-HR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ispita </a:t>
            </a:r>
            <a:r>
              <a:rPr lang="hr-HR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DM u  ljetnom roku</a:t>
            </a:r>
            <a:r>
              <a:rPr lang="hr-HR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/Predmetni ispiti do </a:t>
            </a:r>
            <a:r>
              <a:rPr lang="hr-HR" sz="18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22.5.2019.*</a:t>
            </a: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Ispiti pred povjerenstvom do </a:t>
            </a:r>
            <a:r>
              <a:rPr lang="hr-HR" sz="18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25.5.2019. </a:t>
            </a: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*/  </a:t>
            </a:r>
          </a:p>
          <a:p>
            <a:pPr marL="0" indent="0">
              <a:buNone/>
            </a:pP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hr-HR" sz="18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datumi podložni promjeni</a:t>
            </a: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r-HR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85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06379" y="489284"/>
            <a:ext cx="9138401" cy="556972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r-HR" sz="16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hr-HR" sz="18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Polaganje mature uz PRILAGODBU ispitne tehnologije</a:t>
            </a:r>
          </a:p>
          <a:p>
            <a:pPr marL="0" indent="0">
              <a:buNone/>
            </a:pPr>
            <a:endParaRPr lang="hr-HR" sz="1600" b="1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Učenici s poteškoćama </a:t>
            </a:r>
            <a:r>
              <a:rPr lang="hr-H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kao što </a:t>
            </a:r>
            <a:r>
              <a:rPr lang="hr-HR" sz="1800" b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su:</a:t>
            </a:r>
            <a:endParaRPr lang="hr-HR"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disleksija, disgrafija , </a:t>
            </a:r>
            <a:r>
              <a:rPr lang="hr-HR" sz="18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diskalkulija</a:t>
            </a:r>
            <a:endParaRPr lang="hr-HR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motoričke poteškoće</a:t>
            </a: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slabovidnost, sljepoća</a:t>
            </a:r>
          </a:p>
          <a:p>
            <a:pPr marL="0" indent="0">
              <a:buNone/>
            </a:pPr>
            <a:r>
              <a:rPr lang="hr-HR" sz="1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nagluhost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gluhoća….itd</a:t>
            </a:r>
            <a:r>
              <a:rPr lang="hr-HR" sz="1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</a:t>
            </a:r>
          </a:p>
          <a:p>
            <a:pPr marL="0" indent="0">
              <a:buNone/>
            </a:pPr>
            <a:endParaRPr lang="hr-HR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imaju pravo polaganja ispita DM uz primjenu prilagođene ispitne tehnologije, temeljem odluke Centra o vrsti prilagodbe ,a u skladu s Pravilnikom o polaganju DM čl.21</a:t>
            </a:r>
            <a:r>
              <a:rPr lang="hr-H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hr-HR"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Upute za prilagodbu ispitne tehnologije objavljene su na mrežnim stranicama Centra  </a:t>
            </a:r>
            <a:r>
              <a:rPr lang="hr-HR" sz="18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www.ncvvo.hr</a:t>
            </a:r>
          </a:p>
          <a:p>
            <a:pPr marL="0" indent="0">
              <a:buNone/>
            </a:pPr>
            <a:endParaRPr lang="hr-HR" sz="1600" b="1" u="sng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22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08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Ukoliko učenik ima poteškoća , roditelji i učenik trebaju se javiti ispitnoj koordinatorici i školskoj liječnici 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Dr. Aleksandra Barbarić – ambulanta Matulji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Prema preporuci školske liječnice roditelji trebaju popuniti Zahtjev za prilagodbu na propisanom obrascu te priložiti odgovarajuću medicinsku dokumentaciju.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Obrazac Zahtjeva roditelji/učenik preuzimaju od ispitne koordinatorice .</a:t>
            </a:r>
          </a:p>
          <a:p>
            <a:pPr marL="0" indent="0">
              <a:buNone/>
            </a:pPr>
            <a:endParaRPr lang="hr-HR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Rok podnošenja Zahtjeva je 15.veljače 2018.</a:t>
            </a:r>
          </a:p>
          <a:p>
            <a:pPr marL="0" indent="0">
              <a:buNone/>
            </a:pPr>
            <a:r>
              <a:rPr lang="hr-HR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ZAHTJEVI za prilagodbu  IT  </a:t>
            </a: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1.12.2018. - 15.2.2019</a:t>
            </a:r>
            <a:endParaRPr lang="hr-H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2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46053" y="1035784"/>
            <a:ext cx="8534400" cy="46241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</a:t>
            </a: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Konzultacije za učenike i roditelje</a:t>
            </a:r>
          </a:p>
          <a:p>
            <a:pPr marL="0" indent="0">
              <a:buNone/>
            </a:pP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</a:t>
            </a:r>
          </a:p>
          <a:p>
            <a:pPr marL="0" indent="0">
              <a:buNone/>
            </a:pP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</a:t>
            </a: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JASMINKA ŠKARE- MANOJLOVIĆ, prof.</a:t>
            </a: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ispitna koordinatorica</a:t>
            </a:r>
            <a:endParaRPr lang="hr-HR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SRIJEDA   10:00 -12:00  / </a:t>
            </a:r>
            <a:r>
              <a:rPr lang="hr-HR" sz="1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jutarnja smjena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hr-HR" sz="1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</a:t>
            </a: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16:00 -18:00  /</a:t>
            </a:r>
            <a:r>
              <a:rPr lang="hr-HR" sz="1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popodnevna smjena/</a:t>
            </a:r>
            <a:endParaRPr lang="hr-HR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</a:t>
            </a: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endParaRPr lang="hr-HR" sz="1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Kontakt: </a:t>
            </a:r>
            <a:endParaRPr lang="hr-HR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tel.   o51/271-966 / Tajništvo</a:t>
            </a: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e-mail:  </a:t>
            </a:r>
            <a:r>
              <a:rPr lang="hr-HR" sz="18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jasminka.skare-manojlovic@skole.hr</a:t>
            </a: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95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43603" y="232793"/>
            <a:ext cx="8534400" cy="5308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Učenici gimnazija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OBVEZNI su polagati državnu maturu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hr-HR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Polaganjem državne mature učenici gimnazija završavaju svoje srednjoškolsko obrazovanje te dobivaju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SVJEDODŽBU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 položenim obveznim ispitima DM („diploma˝) i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POTVRDU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 položenim izbornim predmetima . </a:t>
            </a:r>
          </a:p>
          <a:p>
            <a:pPr marL="0" indent="0">
              <a:buNone/>
            </a:pPr>
            <a:endParaRPr lang="hr-HR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Položena državna matura 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preduvjet je za upis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studijske programe/fakultete.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275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85537" y="1619075"/>
            <a:ext cx="8633075" cy="48907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KALENDAR </a:t>
            </a: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prijave i provedbe DM u ljetnom roku</a:t>
            </a:r>
          </a:p>
          <a:p>
            <a:pPr marL="0" indent="0">
              <a:buNone/>
            </a:pPr>
            <a:endParaRPr lang="hr-HR" sz="1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PRIJAVE  ISPITA</a:t>
            </a:r>
            <a:r>
              <a:rPr lang="hr-HR" sz="1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1.12.2018. </a:t>
            </a: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15.2.2019</a:t>
            </a:r>
            <a:r>
              <a:rPr lang="hr-HR" sz="1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hr-HR" sz="1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PRIJAVE studijskih programa             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1.2.2019. </a:t>
            </a: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14.7.2019.*</a:t>
            </a: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( provjeriti zahtjeve studijskih programa od  1.2.-15.2.2018.)</a:t>
            </a:r>
            <a:endParaRPr lang="hr-HR" sz="1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1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Verifikacija osobnih podataka i ocjena 1.-3.razreda  do </a:t>
            </a:r>
            <a:r>
              <a:rPr lang="hr-HR" sz="1800" b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15.2.2019. (OBAVEZNO!)</a:t>
            </a:r>
            <a:endParaRPr lang="hr-HR" sz="18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NAKNADNE PRIJAVE I PROMJENE      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16.2 - 3.5</a:t>
            </a: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2019.*</a:t>
            </a:r>
            <a:endParaRPr lang="hr-HR" sz="1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ODJAVE PRIJAVLJENIH ISPITA          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16.2.- 14.5.2019.   </a:t>
            </a:r>
            <a:endParaRPr lang="hr-HR" sz="1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ZAVRŠETAK NASTAVNE GODINE</a:t>
            </a:r>
            <a:r>
              <a:rPr lang="hr-HR" sz="1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r>
              <a:rPr lang="hr-HR" sz="1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22.5.2019.</a:t>
            </a:r>
            <a:r>
              <a:rPr lang="hr-HR" sz="1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/Predmetni ispiti do </a:t>
            </a:r>
            <a:r>
              <a:rPr lang="hr-HR" sz="1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22.5.2018.*</a:t>
            </a: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Ispiti pred povjerenstvom do </a:t>
            </a:r>
            <a:r>
              <a:rPr lang="hr-HR" sz="1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25.5.2018. </a:t>
            </a:r>
            <a:r>
              <a:rPr lang="hr-HR" sz="1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*/  </a:t>
            </a:r>
          </a:p>
          <a:p>
            <a:pPr marL="0" indent="0">
              <a:buNone/>
            </a:pPr>
            <a:r>
              <a:rPr lang="hr-HR" sz="1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hr-HR" sz="18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datumi podložni </a:t>
            </a:r>
            <a:r>
              <a:rPr lang="hr-HR" sz="1800" i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promjeni</a:t>
            </a: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Verifikacija ocjena 4.razreda </a:t>
            </a:r>
            <a:r>
              <a:rPr lang="hr-HR" sz="1800" b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22.5</a:t>
            </a:r>
            <a:r>
              <a:rPr lang="hr-HR" sz="18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.- </a:t>
            </a:r>
            <a:r>
              <a:rPr lang="hr-HR" sz="1800" b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30.5.2019. ( OBAVEZNO! )</a:t>
            </a:r>
            <a:endParaRPr lang="hr-HR" sz="1800" b="1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r-HR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99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1193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r-HR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POČETAK LJETNOG ROKA</a:t>
            </a:r>
            <a:r>
              <a:rPr lang="hr-H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</a:t>
            </a:r>
            <a:r>
              <a:rPr lang="hr-H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3.6.2019.</a:t>
            </a:r>
            <a:endParaRPr lang="hr-H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ZAVRŠETAK LJETNOG ROKA                </a:t>
            </a:r>
            <a:r>
              <a:rPr lang="hr-H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28.6.2019.</a:t>
            </a:r>
            <a:endParaRPr lang="hr-HR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OBJAVA REZULTATA  DM                     </a:t>
            </a: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10.7.2019.</a:t>
            </a:r>
            <a:endParaRPr lang="hr-HR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RANG LISTE-privremene                         10.7.2019. </a:t>
            </a:r>
            <a:endParaRPr lang="hr-HR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ŽALBENI ROK                                 </a:t>
            </a:r>
            <a:r>
              <a:rPr lang="hr-HR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10.7</a:t>
            </a:r>
            <a:r>
              <a:rPr lang="hr-HR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- </a:t>
            </a:r>
            <a:r>
              <a:rPr lang="hr-HR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12.7.2019.                </a:t>
            </a:r>
            <a:endParaRPr lang="hr-HR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KONAČNI REZULTATI  DM                    </a:t>
            </a: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15.7.2019.</a:t>
            </a:r>
            <a:endParaRPr lang="hr-HR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PODJELA SVJEDODŽBI  DM                      </a:t>
            </a:r>
            <a:r>
              <a:rPr lang="hr-HR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17.7.2019. </a:t>
            </a:r>
            <a:endParaRPr lang="hr-HR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UPISI NA FAKULTETE                             </a:t>
            </a:r>
            <a:r>
              <a:rPr lang="hr-HR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od 17.7.2019.*</a:t>
            </a:r>
          </a:p>
          <a:p>
            <a:pPr marL="0" indent="0">
              <a:buNone/>
            </a:pPr>
            <a:endParaRPr lang="hr-HR" sz="19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900" i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*datumi podložni promjeni ovisno o studijskom programu</a:t>
            </a:r>
            <a:endParaRPr lang="hr-HR" sz="19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28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62571" y="509337"/>
            <a:ext cx="8534400" cy="52898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800" dirty="0" smtClean="0">
                <a:solidFill>
                  <a:srgbClr val="FFFF00"/>
                </a:solidFill>
              </a:rPr>
              <a:t>                                                  </a:t>
            </a:r>
            <a:r>
              <a:rPr lang="hr-HR" sz="1800" b="1" dirty="0" smtClean="0">
                <a:solidFill>
                  <a:schemeClr val="bg1"/>
                </a:solidFill>
              </a:rPr>
              <a:t>KALENDAR PROVEDBE ISPITA</a:t>
            </a:r>
          </a:p>
          <a:p>
            <a:pPr marL="0" indent="0">
              <a:buNone/>
            </a:pPr>
            <a:r>
              <a:rPr lang="hr-HR" sz="1800" b="1" dirty="0" smtClean="0">
                <a:solidFill>
                  <a:srgbClr val="FFFF00"/>
                </a:solidFill>
              </a:rPr>
              <a:t>5</a:t>
            </a:r>
            <a:r>
              <a:rPr lang="hr-HR" sz="1800" b="1" dirty="0">
                <a:solidFill>
                  <a:srgbClr val="FFFF00"/>
                </a:solidFill>
              </a:rPr>
              <a:t>. lipnja </a:t>
            </a:r>
            <a:r>
              <a:rPr lang="hr-HR" sz="1800" b="1" dirty="0" smtClean="0">
                <a:solidFill>
                  <a:srgbClr val="FFFF00"/>
                </a:solidFill>
              </a:rPr>
              <a:t>KEMIJA </a:t>
            </a:r>
            <a:r>
              <a:rPr lang="hr-HR" sz="1800" b="1" dirty="0">
                <a:solidFill>
                  <a:srgbClr val="FFFF00"/>
                </a:solidFill>
              </a:rPr>
              <a:t>9.00 </a:t>
            </a:r>
            <a:endParaRPr lang="hr-HR" sz="1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</a:rPr>
              <a:t> </a:t>
            </a:r>
            <a:r>
              <a:rPr lang="hr-HR" sz="1800" b="1" dirty="0" smtClean="0">
                <a:solidFill>
                  <a:srgbClr val="FFFF00"/>
                </a:solidFill>
              </a:rPr>
              <a:t>         FILOZOFIJA </a:t>
            </a:r>
            <a:r>
              <a:rPr lang="hr-HR" sz="1800" b="1" dirty="0">
                <a:solidFill>
                  <a:srgbClr val="FFFF00"/>
                </a:solidFill>
              </a:rPr>
              <a:t>14.00 </a:t>
            </a:r>
            <a:r>
              <a:rPr lang="hr-HR" sz="1800" b="1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hr-HR" sz="1800" b="1" dirty="0" smtClean="0">
                <a:solidFill>
                  <a:srgbClr val="FFFF00"/>
                </a:solidFill>
              </a:rPr>
              <a:t> 6</a:t>
            </a:r>
            <a:r>
              <a:rPr lang="hr-HR" sz="1800" b="1" dirty="0">
                <a:solidFill>
                  <a:srgbClr val="FFFF00"/>
                </a:solidFill>
              </a:rPr>
              <a:t>. lipnja NJEMAČKI JEZIK – osnovna i viša razina </a:t>
            </a:r>
            <a:r>
              <a:rPr lang="hr-HR" sz="1800" b="1" dirty="0" smtClean="0">
                <a:solidFill>
                  <a:srgbClr val="FFFF00"/>
                </a:solidFill>
              </a:rPr>
              <a:t>9.00 </a:t>
            </a: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</a:rPr>
              <a:t> </a:t>
            </a:r>
            <a:r>
              <a:rPr lang="hr-HR" sz="1800" b="1" dirty="0" smtClean="0">
                <a:solidFill>
                  <a:srgbClr val="FFFF00"/>
                </a:solidFill>
              </a:rPr>
              <a:t>                 POVIJEST </a:t>
            </a:r>
            <a:r>
              <a:rPr lang="hr-HR" sz="1800" b="1" dirty="0">
                <a:solidFill>
                  <a:srgbClr val="FFFF00"/>
                </a:solidFill>
              </a:rPr>
              <a:t>14.00 </a:t>
            </a:r>
            <a:endParaRPr lang="hr-HR" sz="1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1800" b="1" dirty="0" smtClean="0">
                <a:solidFill>
                  <a:srgbClr val="FFFF00"/>
                </a:solidFill>
              </a:rPr>
              <a:t>7</a:t>
            </a:r>
            <a:r>
              <a:rPr lang="hr-HR" sz="1800" b="1" dirty="0">
                <a:solidFill>
                  <a:srgbClr val="FFFF00"/>
                </a:solidFill>
              </a:rPr>
              <a:t>. lipnja FIZIKA 9.00 </a:t>
            </a:r>
            <a:endParaRPr lang="hr-HR" sz="1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</a:rPr>
              <a:t> </a:t>
            </a:r>
            <a:r>
              <a:rPr lang="hr-HR" sz="1800" b="1" dirty="0" smtClean="0">
                <a:solidFill>
                  <a:srgbClr val="FFFF00"/>
                </a:solidFill>
              </a:rPr>
              <a:t>              POLITIKA </a:t>
            </a:r>
            <a:r>
              <a:rPr lang="hr-HR" sz="1800" b="1" dirty="0">
                <a:solidFill>
                  <a:srgbClr val="FFFF00"/>
                </a:solidFill>
              </a:rPr>
              <a:t>I GOSPODARSTVO 14.00 </a:t>
            </a:r>
            <a:endParaRPr lang="hr-HR" sz="1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1800" b="1" dirty="0" smtClean="0">
                <a:solidFill>
                  <a:srgbClr val="FFFF00"/>
                </a:solidFill>
              </a:rPr>
              <a:t>10</a:t>
            </a:r>
            <a:r>
              <a:rPr lang="hr-HR" sz="1800" b="1" dirty="0">
                <a:solidFill>
                  <a:srgbClr val="FFFF00"/>
                </a:solidFill>
              </a:rPr>
              <a:t>. lipnja GEOGRAFIJA 9.00 </a:t>
            </a:r>
            <a:endParaRPr lang="hr-HR" sz="1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</a:rPr>
              <a:t> </a:t>
            </a:r>
            <a:r>
              <a:rPr lang="hr-HR" sz="1800" b="1" dirty="0" smtClean="0">
                <a:solidFill>
                  <a:srgbClr val="FFFF00"/>
                </a:solidFill>
              </a:rPr>
              <a:t>                SOCIOLOGIJA </a:t>
            </a:r>
            <a:r>
              <a:rPr lang="hr-HR" sz="1800" b="1" dirty="0">
                <a:solidFill>
                  <a:srgbClr val="FFFF00"/>
                </a:solidFill>
              </a:rPr>
              <a:t>14.00 </a:t>
            </a:r>
            <a:endParaRPr lang="hr-HR" sz="1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1800" b="1" dirty="0" smtClean="0">
                <a:solidFill>
                  <a:srgbClr val="FFFF00"/>
                </a:solidFill>
              </a:rPr>
              <a:t>11</a:t>
            </a:r>
            <a:r>
              <a:rPr lang="hr-HR" sz="1800" b="1" dirty="0">
                <a:solidFill>
                  <a:srgbClr val="FFFF00"/>
                </a:solidFill>
              </a:rPr>
              <a:t>. lipnja LIKOVNA UMJETNOST 9.00 </a:t>
            </a:r>
            <a:endParaRPr lang="hr-HR" sz="1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</a:rPr>
              <a:t> </a:t>
            </a:r>
            <a:r>
              <a:rPr lang="hr-HR" sz="1800" b="1" dirty="0" smtClean="0">
                <a:solidFill>
                  <a:srgbClr val="FFFF00"/>
                </a:solidFill>
              </a:rPr>
              <a:t>               TALIJANSKI </a:t>
            </a:r>
            <a:r>
              <a:rPr lang="hr-HR" sz="1800" b="1" dirty="0">
                <a:solidFill>
                  <a:srgbClr val="FFFF00"/>
                </a:solidFill>
              </a:rPr>
              <a:t>JEZIK – osnovna i viša razina 14.00 </a:t>
            </a:r>
          </a:p>
          <a:p>
            <a:pPr marL="0" indent="0">
              <a:buNone/>
            </a:pPr>
            <a:r>
              <a:rPr lang="hr-HR" sz="1800" b="1" dirty="0" smtClean="0">
                <a:solidFill>
                  <a:srgbClr val="FFFF00"/>
                </a:solidFill>
              </a:rPr>
              <a:t>12</a:t>
            </a:r>
            <a:r>
              <a:rPr lang="hr-HR" sz="1800" b="1" dirty="0">
                <a:solidFill>
                  <a:srgbClr val="FFFF00"/>
                </a:solidFill>
              </a:rPr>
              <a:t>. lipnja BIOLOGIJA 9.00 </a:t>
            </a:r>
            <a:endParaRPr lang="hr-HR" sz="1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</a:rPr>
              <a:t> </a:t>
            </a:r>
            <a:r>
              <a:rPr lang="hr-HR" sz="1800" b="1" dirty="0" smtClean="0">
                <a:solidFill>
                  <a:srgbClr val="FFFF00"/>
                </a:solidFill>
              </a:rPr>
              <a:t>               PSIHOLOGIJA </a:t>
            </a:r>
            <a:r>
              <a:rPr lang="hr-HR" sz="1800" b="1" dirty="0">
                <a:solidFill>
                  <a:srgbClr val="FFFF00"/>
                </a:solidFill>
              </a:rPr>
              <a:t>14.00 </a:t>
            </a:r>
            <a:endParaRPr lang="hr-HR" sz="1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1800" b="1" dirty="0" smtClean="0">
                <a:solidFill>
                  <a:srgbClr val="FFFF00"/>
                </a:solidFill>
              </a:rPr>
              <a:t>13</a:t>
            </a:r>
            <a:r>
              <a:rPr lang="hr-HR" sz="1800" b="1" dirty="0">
                <a:solidFill>
                  <a:srgbClr val="FFFF00"/>
                </a:solidFill>
              </a:rPr>
              <a:t>. lipnja INFORMATIKA </a:t>
            </a:r>
            <a:r>
              <a:rPr lang="hr-HR" sz="1800" b="1" dirty="0" smtClean="0">
                <a:solidFill>
                  <a:srgbClr val="FFFF00"/>
                </a:solidFill>
              </a:rPr>
              <a:t>9.00</a:t>
            </a: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</a:rPr>
              <a:t> </a:t>
            </a:r>
            <a:r>
              <a:rPr lang="hr-HR" sz="1800" b="1" dirty="0" smtClean="0">
                <a:solidFill>
                  <a:srgbClr val="FFFF00"/>
                </a:solidFill>
              </a:rPr>
              <a:t>               </a:t>
            </a:r>
            <a:r>
              <a:rPr lang="hr-HR" sz="1800" b="1" dirty="0">
                <a:solidFill>
                  <a:srgbClr val="FFFF00"/>
                </a:solidFill>
              </a:rPr>
              <a:t>VJERONAUK 14.00 </a:t>
            </a:r>
            <a:endParaRPr lang="hr-HR" sz="18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797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hr-HR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hr-HR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hr-HR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hr-HR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8000" b="1" dirty="0" smtClean="0">
                <a:solidFill>
                  <a:srgbClr val="FFFF00"/>
                </a:solidFill>
              </a:rPr>
              <a:t>17</a:t>
            </a:r>
            <a:r>
              <a:rPr lang="hr-HR" sz="8000" b="1" dirty="0">
                <a:solidFill>
                  <a:srgbClr val="FFFF00"/>
                </a:solidFill>
              </a:rPr>
              <a:t>. lipnja HRVATSKI JEZIK (Test) – osnovna i viša razina 9.00</a:t>
            </a:r>
          </a:p>
          <a:p>
            <a:pPr marL="0" indent="0">
              <a:buNone/>
            </a:pPr>
            <a:r>
              <a:rPr lang="hr-HR" sz="8000" b="1" dirty="0">
                <a:solidFill>
                  <a:srgbClr val="FFFF00"/>
                </a:solidFill>
              </a:rPr>
              <a:t> 18. lipnja HRVATSKI JEZIK (Esej) – osnovna i viša razina 9.00 </a:t>
            </a:r>
          </a:p>
          <a:p>
            <a:pPr marL="0" indent="0">
              <a:buNone/>
            </a:pPr>
            <a:r>
              <a:rPr lang="hr-HR" sz="8000" b="1" dirty="0">
                <a:solidFill>
                  <a:srgbClr val="FFFF00"/>
                </a:solidFill>
              </a:rPr>
              <a:t>                   FRANCUSKI JEZIK – osnovna i viša razina 14.00</a:t>
            </a:r>
          </a:p>
          <a:p>
            <a:pPr marL="0" indent="0">
              <a:buNone/>
            </a:pPr>
            <a:r>
              <a:rPr lang="hr-HR" sz="8000" b="1" dirty="0">
                <a:solidFill>
                  <a:srgbClr val="FFFF00"/>
                </a:solidFill>
              </a:rPr>
              <a:t> 19. lipnja ENGLESKI JEZIK – osnovna i viša razina 9.00 </a:t>
            </a:r>
          </a:p>
          <a:p>
            <a:pPr marL="0" indent="0">
              <a:buNone/>
            </a:pPr>
            <a:r>
              <a:rPr lang="hr-HR" sz="8000" b="1" dirty="0">
                <a:solidFill>
                  <a:srgbClr val="FFFF00"/>
                </a:solidFill>
              </a:rPr>
              <a:t>26. lipnja MATEMATIKA – osnovna i viša razina 9.00 </a:t>
            </a:r>
          </a:p>
          <a:p>
            <a:pPr marL="0" indent="0">
              <a:buNone/>
            </a:pPr>
            <a:r>
              <a:rPr lang="hr-HR" sz="8000" b="1" dirty="0">
                <a:solidFill>
                  <a:srgbClr val="FFFF00"/>
                </a:solidFill>
              </a:rPr>
              <a:t>27. lipnja LOGIKA 9.00 </a:t>
            </a:r>
          </a:p>
          <a:p>
            <a:pPr marL="0" indent="0">
              <a:buNone/>
            </a:pPr>
            <a:r>
              <a:rPr lang="hr-HR" sz="8000" b="1" dirty="0">
                <a:solidFill>
                  <a:srgbClr val="FFFF00"/>
                </a:solidFill>
              </a:rPr>
              <a:t>                ŠPANJOLSKI JEZIK – osnovna i viša razina 14.00</a:t>
            </a:r>
          </a:p>
          <a:p>
            <a:pPr marL="0" indent="0">
              <a:buNone/>
            </a:pPr>
            <a:r>
              <a:rPr lang="hr-HR" sz="8000" b="1" dirty="0">
                <a:solidFill>
                  <a:srgbClr val="FFFF00"/>
                </a:solidFill>
              </a:rPr>
              <a:t> 28. lipnja GLAZBENA UMJETNOST 9.00 </a:t>
            </a:r>
          </a:p>
          <a:p>
            <a:pPr marL="0" indent="0">
              <a:buNone/>
            </a:pPr>
            <a:r>
              <a:rPr lang="hr-HR" sz="8000" b="1" dirty="0">
                <a:solidFill>
                  <a:srgbClr val="FFFF00"/>
                </a:solidFill>
              </a:rPr>
              <a:t>                    ETIKA 14.00 </a:t>
            </a:r>
          </a:p>
          <a:p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1216681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2" y="4487333"/>
            <a:ext cx="8534400" cy="58542"/>
          </a:xfrm>
        </p:spPr>
        <p:txBody>
          <a:bodyPr>
            <a:normAutofit fontScale="90000"/>
          </a:bodyPr>
          <a:lstStyle/>
          <a:p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755009"/>
            <a:ext cx="8534400" cy="56778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PRIJAVA ISPITA -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prema Pravilniku o polaganju DM  </a:t>
            </a:r>
          </a:p>
          <a:p>
            <a:pPr marL="0" indent="0">
              <a:buNone/>
            </a:pPr>
            <a:r>
              <a:rPr lang="hr-HR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učenik  prijavljuje </a:t>
            </a:r>
          </a:p>
          <a:p>
            <a:pPr marL="0" indent="0">
              <a:buNone/>
            </a:pP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OBVEZNE PREDMETE  </a:t>
            </a:r>
          </a:p>
          <a:p>
            <a:pPr marL="0" indent="0">
              <a:buNone/>
            </a:pPr>
            <a:endParaRPr lang="hr-HR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- HRVATSKI JEZIK   A/B</a:t>
            </a:r>
          </a:p>
          <a:p>
            <a:pPr marL="0" lv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- MATEMATIKA        A/B</a:t>
            </a:r>
          </a:p>
          <a:p>
            <a:pPr marL="0" lv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- STRANI  JEZIK      A/B</a:t>
            </a:r>
          </a:p>
          <a:p>
            <a:pPr marL="0" lv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- bilo koji kojeg je učenik učio najmanje dvije godine u školi </a:t>
            </a:r>
          </a:p>
          <a:p>
            <a:pPr marL="0" lvl="0" indent="0">
              <a:buNone/>
            </a:pP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Učenik odabire A ili B razinu </a:t>
            </a: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ovisno o uvjetima fakulteta i/ili željama.</a:t>
            </a:r>
          </a:p>
          <a:p>
            <a:pPr marL="0" lvl="0" indent="0">
              <a:buNone/>
            </a:pP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Ukoliko učenik </a:t>
            </a: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 položi  </a:t>
            </a: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obvezni predmet </a:t>
            </a: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 jedan ili više) </a:t>
            </a: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tada </a:t>
            </a:r>
            <a:r>
              <a:rPr lang="hr-HR" sz="16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nije </a:t>
            </a:r>
          </a:p>
          <a:p>
            <a:pPr marL="0" lvl="0" indent="0">
              <a:buNone/>
            </a:pPr>
            <a:r>
              <a:rPr lang="hr-HR" sz="16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položio DM  te se upućuje na polaganje  ispita u jesenskom roku.</a:t>
            </a:r>
            <a:endParaRPr lang="hr-HR" sz="1600" u="sng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85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494950"/>
            <a:ext cx="8534400" cy="62106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 IZBORNE PREDMETE </a:t>
            </a:r>
          </a:p>
          <a:p>
            <a:pPr marL="0" indent="0">
              <a:buNone/>
            </a:pPr>
            <a:endParaRPr lang="hr-HR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bilo koji predmet koji je propisan </a:t>
            </a: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Ispitnim katalogom</a:t>
            </a:r>
          </a:p>
          <a:p>
            <a:pPr marL="0" lvl="0" indent="0">
              <a:buNone/>
            </a:pPr>
            <a:r>
              <a:rPr lang="hr-HR" sz="23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učenik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može birati kao izborni predmet bilo koji </a:t>
            </a: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strani jezik </a:t>
            </a:r>
            <a:r>
              <a:rPr lang="hr-HR" sz="23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    </a:t>
            </a:r>
          </a:p>
          <a:p>
            <a:pPr marL="0" lvl="0" indent="0">
              <a:buNone/>
            </a:pP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3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koji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postoji propisani </a:t>
            </a: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Ispitni katalog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bez obzira je li učio taj </a:t>
            </a:r>
            <a:endParaRPr lang="hr-HR" sz="23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3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jezik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školi</a:t>
            </a:r>
          </a:p>
          <a:p>
            <a:pPr marL="0" indent="0">
              <a:buNone/>
            </a:pP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izborni predmeti nemaju B razinu</a:t>
            </a:r>
          </a:p>
          <a:p>
            <a:pPr marL="0" lvl="0" indent="0">
              <a:buNone/>
            </a:pPr>
            <a:r>
              <a:rPr lang="hr-HR" sz="23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učenik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može prijaviti </a:t>
            </a:r>
            <a:r>
              <a:rPr lang="hr-HR" sz="23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maksimalno šest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izbornih </a:t>
            </a:r>
            <a:r>
              <a:rPr lang="hr-HR" sz="23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predmeta</a:t>
            </a:r>
          </a:p>
          <a:p>
            <a:pPr marL="0" lvl="0" indent="0">
              <a:buNone/>
            </a:pPr>
            <a:endParaRPr lang="hr-HR" sz="23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Ispitni  katalozi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sve predmete objavljeni su na stranicama</a:t>
            </a:r>
          </a:p>
          <a:p>
            <a:pPr marL="0" lvl="0" indent="0">
              <a:buNone/>
            </a:pP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Centra   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www.ncvvo.hr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0">
              <a:buFontTx/>
              <a:buChar char="-"/>
            </a:pPr>
            <a:endParaRPr lang="hr-HR" sz="23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Ukoliko učenik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 položi izborni </a:t>
            </a: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predmet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neće ostvariti </a:t>
            </a: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preduvjet za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upis</a:t>
            </a: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na odabrani fakultet ukoliko fakultet traži obvezno polaganje tog predmeta</a:t>
            </a:r>
            <a:r>
              <a:rPr lang="hr-HR" sz="23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lvl="0" indent="0">
              <a:buNone/>
            </a:pP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Ostalih nepogodnosti za učenika nema</a:t>
            </a:r>
            <a:r>
              <a:rPr lang="hr-HR" sz="23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0" indent="0">
              <a:buNone/>
            </a:pPr>
            <a:r>
              <a:rPr lang="hr-HR" sz="23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635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hr-HR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72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72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72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72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72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**** pomoć pri odabiru*****</a:t>
            </a:r>
          </a:p>
          <a:p>
            <a:pPr marL="0" indent="0">
              <a:buNone/>
            </a:pPr>
            <a:endParaRPr lang="hr-HR" sz="72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7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Pregled </a:t>
            </a:r>
            <a:r>
              <a:rPr lang="hr-HR" sz="7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provedenih ispita i ostale informacije na :   </a:t>
            </a:r>
          </a:p>
          <a:p>
            <a:pPr marL="0" indent="0">
              <a:buNone/>
            </a:pPr>
            <a:endParaRPr lang="hr-HR" sz="7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72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</a:t>
            </a:r>
            <a:r>
              <a:rPr lang="hr-HR" sz="7200" b="1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www.ncvvo.hr</a:t>
            </a:r>
            <a:r>
              <a:rPr lang="hr-HR" sz="7200" b="1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hr-HR" sz="72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 </a:t>
            </a:r>
            <a:r>
              <a:rPr lang="hr-HR" sz="7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Pravilnik o polaganju DM, Ispitni katalozi,      </a:t>
            </a:r>
          </a:p>
          <a:p>
            <a:pPr marL="0" indent="0">
              <a:buNone/>
            </a:pPr>
            <a:r>
              <a:rPr lang="hr-HR" sz="7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Kalendar polaganja ispita , </a:t>
            </a:r>
            <a:r>
              <a:rPr lang="hr-HR" sz="7200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Vremenik</a:t>
            </a:r>
            <a:r>
              <a:rPr lang="hr-HR" sz="7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,</a:t>
            </a:r>
          </a:p>
          <a:p>
            <a:pPr marL="0" indent="0">
              <a:buNone/>
            </a:pPr>
            <a:r>
              <a:rPr lang="hr-HR" sz="7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Upute za prilagodbu ispitne tehnologije…/</a:t>
            </a:r>
          </a:p>
          <a:p>
            <a:pPr marL="0" indent="0">
              <a:buNone/>
            </a:pPr>
            <a:endParaRPr lang="hr-HR" sz="7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7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</a:t>
            </a:r>
            <a:r>
              <a:rPr lang="hr-HR" sz="72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www.studiji.hr</a:t>
            </a:r>
            <a:r>
              <a:rPr lang="hr-HR" sz="72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7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72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hr-HR" sz="7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7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sva pitanja vezana za studijske programe,    </a:t>
            </a:r>
          </a:p>
          <a:p>
            <a:pPr marL="0" indent="0">
              <a:buNone/>
            </a:pPr>
            <a:r>
              <a:rPr lang="hr-HR" sz="7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uvjeti , bodovanje pojedinih ispita, primjeri </a:t>
            </a:r>
          </a:p>
          <a:p>
            <a:pPr marL="0" indent="0">
              <a:buNone/>
            </a:pPr>
            <a:r>
              <a:rPr lang="hr-HR" sz="7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izračunavanja bodova…</a:t>
            </a:r>
            <a:r>
              <a:rPr lang="hr-HR" sz="7200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</a:t>
            </a:r>
            <a:r>
              <a:rPr lang="hr-HR" sz="7200" i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hr-HR" sz="72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</a:t>
            </a:r>
          </a:p>
          <a:p>
            <a:pPr marL="0" indent="0">
              <a:buNone/>
            </a:pPr>
            <a:endParaRPr lang="hr-HR" sz="7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r-HR" sz="7200" dirty="0"/>
          </a:p>
        </p:txBody>
      </p:sp>
    </p:spTree>
    <p:extLst>
      <p:ext uri="{BB962C8B-B14F-4D97-AF65-F5344CB8AC3E}">
        <p14:creationId xmlns:p14="http://schemas.microsoft.com/office/powerpoint/2010/main" val="299013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ječa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577</TotalTime>
  <Words>1152</Words>
  <Application>Microsoft Office PowerPoint</Application>
  <PresentationFormat>Široki zaslon</PresentationFormat>
  <Paragraphs>190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1" baseType="lpstr">
      <vt:lpstr>Century Gothic</vt:lpstr>
      <vt:lpstr>Lucida Calligraphy</vt:lpstr>
      <vt:lpstr>Verdana</vt:lpstr>
      <vt:lpstr>Wingdings 3</vt:lpstr>
      <vt:lpstr>Isječak</vt:lpstr>
      <vt:lpstr> DRŽAVNA MATURA                 2018./19.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 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DRŽAVNA MATURA              2016./17.</dc:title>
  <dc:creator>Feniks</dc:creator>
  <cp:lastModifiedBy>Feniks</cp:lastModifiedBy>
  <cp:revision>195</cp:revision>
  <cp:lastPrinted>2017-11-15T09:03:27Z</cp:lastPrinted>
  <dcterms:created xsi:type="dcterms:W3CDTF">2016-10-25T07:51:44Z</dcterms:created>
  <dcterms:modified xsi:type="dcterms:W3CDTF">2018-12-06T11:51:20Z</dcterms:modified>
</cp:coreProperties>
</file>