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56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48D53-5522-4597-A31D-9FA20F0556EA}" type="datetimeFigureOut">
              <a:rPr lang="hr-HR" smtClean="0"/>
              <a:pPr/>
              <a:t>23.09.2014.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515AF-F699-42F8-89CB-ED54E40CDAE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48D53-5522-4597-A31D-9FA20F0556EA}" type="datetimeFigureOut">
              <a:rPr lang="hr-HR" smtClean="0"/>
              <a:pPr/>
              <a:t>23.09.2014.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515AF-F699-42F8-89CB-ED54E40CDAE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48D53-5522-4597-A31D-9FA20F0556EA}" type="datetimeFigureOut">
              <a:rPr lang="hr-HR" smtClean="0"/>
              <a:pPr/>
              <a:t>23.09.2014.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515AF-F699-42F8-89CB-ED54E40CDAE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48D53-5522-4597-A31D-9FA20F0556EA}" type="datetimeFigureOut">
              <a:rPr lang="hr-HR" smtClean="0"/>
              <a:pPr/>
              <a:t>23.09.2014.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515AF-F699-42F8-89CB-ED54E40CDAE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48D53-5522-4597-A31D-9FA20F0556EA}" type="datetimeFigureOut">
              <a:rPr lang="hr-HR" smtClean="0"/>
              <a:pPr/>
              <a:t>23.09.2014.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515AF-F699-42F8-89CB-ED54E40CDAE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48D53-5522-4597-A31D-9FA20F0556EA}" type="datetimeFigureOut">
              <a:rPr lang="hr-HR" smtClean="0"/>
              <a:pPr/>
              <a:t>23.09.2014.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515AF-F699-42F8-89CB-ED54E40CDAE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48D53-5522-4597-A31D-9FA20F0556EA}" type="datetimeFigureOut">
              <a:rPr lang="hr-HR" smtClean="0"/>
              <a:pPr/>
              <a:t>23.09.2014.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515AF-F699-42F8-89CB-ED54E40CDAE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48D53-5522-4597-A31D-9FA20F0556EA}" type="datetimeFigureOut">
              <a:rPr lang="hr-HR" smtClean="0"/>
              <a:pPr/>
              <a:t>23.09.2014.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515AF-F699-42F8-89CB-ED54E40CDAE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48D53-5522-4597-A31D-9FA20F0556EA}" type="datetimeFigureOut">
              <a:rPr lang="hr-HR" smtClean="0"/>
              <a:pPr/>
              <a:t>23.09.2014.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515AF-F699-42F8-89CB-ED54E40CDAE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48D53-5522-4597-A31D-9FA20F0556EA}" type="datetimeFigureOut">
              <a:rPr lang="hr-HR" smtClean="0"/>
              <a:pPr/>
              <a:t>23.09.2014.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515AF-F699-42F8-89CB-ED54E40CDAE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48D53-5522-4597-A31D-9FA20F0556EA}" type="datetimeFigureOut">
              <a:rPr lang="hr-HR" smtClean="0"/>
              <a:pPr/>
              <a:t>23.09.2014.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515AF-F699-42F8-89CB-ED54E40CDAE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B48D53-5522-4597-A31D-9FA20F0556EA}" type="datetimeFigureOut">
              <a:rPr lang="hr-HR" smtClean="0"/>
              <a:pPr/>
              <a:t>23.09.2014.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4515AF-F699-42F8-89CB-ED54E40CDAE6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3568" y="1268760"/>
            <a:ext cx="7772400" cy="1470025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hr-HR" sz="8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Mrežni katalozi</a:t>
            </a:r>
            <a:endParaRPr lang="hr-HR" sz="8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026" name="Picture 2" descr="http://maximus.my/wp-content/gallery/Clipart%20%5B05%5D/Clipart%20%281284%2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3140968"/>
            <a:ext cx="2520000" cy="2520000"/>
          </a:xfrm>
          <a:prstGeom prst="rect">
            <a:avLst/>
          </a:prstGeom>
          <a:solidFill>
            <a:srgbClr val="00B0F0"/>
          </a:solidFill>
        </p:spPr>
      </p:pic>
      <p:sp>
        <p:nvSpPr>
          <p:cNvPr id="4" name="Pravokutnik 3"/>
          <p:cNvSpPr/>
          <p:nvPr/>
        </p:nvSpPr>
        <p:spPr>
          <a:xfrm>
            <a:off x="4572000" y="6211669"/>
            <a:ext cx="4572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r-HR" sz="1400" dirty="0" smtClean="0">
                <a:latin typeface="Arial" pitchFamily="34" charset="0"/>
                <a:cs typeface="Arial" pitchFamily="34" charset="0"/>
              </a:rPr>
              <a:t>Prezentaciju izradila: Kristina Staničić, </a:t>
            </a:r>
            <a:r>
              <a:rPr lang="hr-HR" sz="1400" dirty="0" err="1" smtClean="0">
                <a:latin typeface="Arial" pitchFamily="34" charset="0"/>
                <a:cs typeface="Arial" pitchFamily="34" charset="0"/>
              </a:rPr>
              <a:t>prof</a:t>
            </a:r>
            <a:r>
              <a:rPr lang="hr-HR" sz="1400" dirty="0" smtClean="0">
                <a:latin typeface="Arial" pitchFamily="34" charset="0"/>
                <a:cs typeface="Arial" pitchFamily="34" charset="0"/>
              </a:rPr>
              <a:t>., </a:t>
            </a:r>
            <a:r>
              <a:rPr lang="hr-HR" sz="1400" dirty="0" err="1" smtClean="0">
                <a:latin typeface="Arial" pitchFamily="34" charset="0"/>
                <a:cs typeface="Arial" pitchFamily="34" charset="0"/>
              </a:rPr>
              <a:t>mag.bibl.</a:t>
            </a:r>
            <a:endParaRPr lang="hr-HR" sz="1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48072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hr-HR" dirty="0" smtClean="0"/>
              <a:t>    </a:t>
            </a:r>
            <a:r>
              <a:rPr lang="hr-HR" b="1" dirty="0" smtClean="0"/>
              <a:t>K</a:t>
            </a:r>
            <a:r>
              <a:rPr lang="hr-HR" sz="2800" b="1" dirty="0" smtClean="0">
                <a:latin typeface="Arial" pitchFamily="34" charset="0"/>
                <a:cs typeface="Arial" pitchFamily="34" charset="0"/>
              </a:rPr>
              <a:t>njižnični katalog </a:t>
            </a:r>
            <a:r>
              <a:rPr lang="hr-HR" sz="2800" dirty="0" smtClean="0">
                <a:latin typeface="Arial" pitchFamily="34" charset="0"/>
                <a:cs typeface="Arial" pitchFamily="34" charset="0"/>
              </a:rPr>
              <a:t>je </a:t>
            </a:r>
            <a:r>
              <a:rPr lang="vi-VN" sz="2800" dirty="0" smtClean="0">
                <a:latin typeface="Arial" pitchFamily="34" charset="0"/>
                <a:cs typeface="Arial" pitchFamily="34" charset="0"/>
              </a:rPr>
              <a:t>popis </a:t>
            </a:r>
            <a:r>
              <a:rPr lang="vi-VN" sz="2800" dirty="0">
                <a:latin typeface="Arial" pitchFamily="34" charset="0"/>
                <a:cs typeface="Arial" pitchFamily="34" charset="0"/>
              </a:rPr>
              <a:t>građe prikupljene na </a:t>
            </a:r>
            <a:r>
              <a:rPr lang="vi-VN" sz="2800" dirty="0" smtClean="0">
                <a:latin typeface="Arial" pitchFamily="34" charset="0"/>
                <a:cs typeface="Arial" pitchFamily="34" charset="0"/>
              </a:rPr>
              <a:t>jednom </a:t>
            </a:r>
            <a:r>
              <a:rPr lang="vi-VN" sz="2800" dirty="0">
                <a:latin typeface="Arial" pitchFamily="34" charset="0"/>
                <a:cs typeface="Arial" pitchFamily="34" charset="0"/>
              </a:rPr>
              <a:t>mjestu (u knjižnici, </a:t>
            </a:r>
            <a:r>
              <a:rPr lang="vi-VN" sz="2800" dirty="0" smtClean="0">
                <a:latin typeface="Arial" pitchFamily="34" charset="0"/>
                <a:cs typeface="Arial" pitchFamily="34" charset="0"/>
              </a:rPr>
              <a:t>knjižničnoj </a:t>
            </a:r>
            <a:r>
              <a:rPr lang="vi-VN" sz="2800" dirty="0">
                <a:latin typeface="Arial" pitchFamily="34" charset="0"/>
                <a:cs typeface="Arial" pitchFamily="34" charset="0"/>
              </a:rPr>
              <a:t>zbirci ili u više </a:t>
            </a:r>
            <a:r>
              <a:rPr lang="vi-VN" sz="2800" dirty="0" smtClean="0">
                <a:latin typeface="Arial" pitchFamily="34" charset="0"/>
                <a:cs typeface="Arial" pitchFamily="34" charset="0"/>
              </a:rPr>
              <a:t>knjižnica</a:t>
            </a:r>
            <a:r>
              <a:rPr lang="hr-HR" sz="2800" dirty="0" smtClean="0">
                <a:latin typeface="Arial" pitchFamily="34" charset="0"/>
                <a:cs typeface="Arial" pitchFamily="34" charset="0"/>
              </a:rPr>
              <a:t> ili zbirki</a:t>
            </a:r>
            <a:r>
              <a:rPr lang="vi-VN" sz="2800" dirty="0" smtClean="0">
                <a:latin typeface="Arial" pitchFamily="34" charset="0"/>
                <a:cs typeface="Arial" pitchFamily="34" charset="0"/>
              </a:rPr>
              <a:t>), </a:t>
            </a:r>
            <a:r>
              <a:rPr lang="hr-HR" sz="2800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vi-VN" sz="2800" dirty="0" smtClean="0">
                <a:latin typeface="Arial" pitchFamily="34" charset="0"/>
                <a:cs typeface="Arial" pitchFamily="34" charset="0"/>
              </a:rPr>
              <a:t>ustanovljen </a:t>
            </a:r>
            <a:r>
              <a:rPr lang="hr-HR" sz="2800" dirty="0" smtClean="0">
                <a:latin typeface="Arial" pitchFamily="34" charset="0"/>
                <a:cs typeface="Arial" pitchFamily="34" charset="0"/>
              </a:rPr>
              <a:t>je </a:t>
            </a:r>
            <a:r>
              <a:rPr lang="vi-VN" sz="2800" dirty="0" smtClean="0">
                <a:latin typeface="Arial" pitchFamily="34" charset="0"/>
                <a:cs typeface="Arial" pitchFamily="34" charset="0"/>
              </a:rPr>
              <a:t>na unaprijed utvrđeni</a:t>
            </a:r>
            <a:r>
              <a:rPr lang="hr-HR" sz="2800" dirty="0" smtClean="0">
                <a:latin typeface="Arial" pitchFamily="34" charset="0"/>
                <a:cs typeface="Arial" pitchFamily="34" charset="0"/>
              </a:rPr>
              <a:t>m</a:t>
            </a:r>
            <a:r>
              <a:rPr lang="vi-VN" sz="2800" dirty="0" smtClean="0">
                <a:latin typeface="Arial" pitchFamily="34" charset="0"/>
                <a:cs typeface="Arial" pitchFamily="34" charset="0"/>
              </a:rPr>
              <a:t> kriterij</a:t>
            </a:r>
            <a:r>
              <a:rPr lang="hr-HR" sz="2800" dirty="0" smtClean="0">
                <a:latin typeface="Arial" pitchFamily="34" charset="0"/>
                <a:cs typeface="Arial" pitchFamily="34" charset="0"/>
              </a:rPr>
              <a:t>im</a:t>
            </a:r>
            <a:r>
              <a:rPr lang="vi-VN" sz="2800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vi-VN" sz="2800" dirty="0">
                <a:latin typeface="Arial" pitchFamily="34" charset="0"/>
                <a:cs typeface="Arial" pitchFamily="34" charset="0"/>
              </a:rPr>
              <a:t>. </a:t>
            </a:r>
            <a:endParaRPr lang="vi-VN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hr-HR" sz="2800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vi-VN" sz="2800" dirty="0" smtClean="0">
                <a:latin typeface="Arial" pitchFamily="34" charset="0"/>
                <a:cs typeface="Arial" pitchFamily="34" charset="0"/>
              </a:rPr>
              <a:t>Knjižnični katalozi odgovora</a:t>
            </a:r>
            <a:r>
              <a:rPr lang="hr-HR" sz="2800" dirty="0" smtClean="0">
                <a:latin typeface="Arial" pitchFamily="34" charset="0"/>
                <a:cs typeface="Arial" pitchFamily="34" charset="0"/>
              </a:rPr>
              <a:t>ju</a:t>
            </a:r>
            <a:r>
              <a:rPr lang="vi-VN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sz="2800" dirty="0">
                <a:latin typeface="Arial" pitchFamily="34" charset="0"/>
                <a:cs typeface="Arial" pitchFamily="34" charset="0"/>
              </a:rPr>
              <a:t>na uobičajena pitanja </a:t>
            </a:r>
            <a:r>
              <a:rPr lang="vi-VN" sz="2800" dirty="0" smtClean="0">
                <a:latin typeface="Arial" pitchFamily="34" charset="0"/>
                <a:cs typeface="Arial" pitchFamily="34" charset="0"/>
              </a:rPr>
              <a:t>korisni</a:t>
            </a:r>
            <a:r>
              <a:rPr lang="hr-HR" sz="2800" dirty="0" smtClean="0">
                <a:latin typeface="Arial" pitchFamily="34" charset="0"/>
                <a:cs typeface="Arial" pitchFamily="34" charset="0"/>
              </a:rPr>
              <a:t>ka</a:t>
            </a:r>
            <a:r>
              <a:rPr lang="vi-VN" sz="2800" dirty="0" smtClean="0">
                <a:latin typeface="Arial" pitchFamily="34" charset="0"/>
                <a:cs typeface="Arial" pitchFamily="34" charset="0"/>
              </a:rPr>
              <a:t> :</a:t>
            </a:r>
          </a:p>
          <a:p>
            <a:pPr>
              <a:buNone/>
            </a:pPr>
            <a:r>
              <a:rPr lang="hr-HR" sz="2800" b="1" i="1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hr-HR" sz="2800" i="1" dirty="0">
                <a:latin typeface="Arial" pitchFamily="34" charset="0"/>
                <a:cs typeface="Arial" pitchFamily="34" charset="0"/>
              </a:rPr>
              <a:t>&gt;</a:t>
            </a:r>
            <a:r>
              <a:rPr lang="vi-VN" sz="2800" i="1" dirty="0">
                <a:latin typeface="Arial" pitchFamily="34" charset="0"/>
                <a:cs typeface="Arial" pitchFamily="34" charset="0"/>
              </a:rPr>
              <a:t>  Ima li knjižnica određenu publikaciju?</a:t>
            </a:r>
            <a:br>
              <a:rPr lang="vi-VN" sz="2800" i="1" dirty="0">
                <a:latin typeface="Arial" pitchFamily="34" charset="0"/>
                <a:cs typeface="Arial" pitchFamily="34" charset="0"/>
              </a:rPr>
            </a:br>
            <a:r>
              <a:rPr lang="hr-HR" sz="2800" i="1" dirty="0">
                <a:latin typeface="Arial" pitchFamily="34" charset="0"/>
                <a:cs typeface="Arial" pitchFamily="34" charset="0"/>
              </a:rPr>
              <a:t>&gt;</a:t>
            </a:r>
            <a:r>
              <a:rPr lang="vi-VN" sz="2800" i="1" dirty="0">
                <a:latin typeface="Arial" pitchFamily="34" charset="0"/>
                <a:cs typeface="Arial" pitchFamily="34" charset="0"/>
              </a:rPr>
              <a:t>  Koja izdanja određene publikacije ima knjižnica?</a:t>
            </a:r>
            <a:br>
              <a:rPr lang="vi-VN" sz="2800" i="1" dirty="0">
                <a:latin typeface="Arial" pitchFamily="34" charset="0"/>
                <a:cs typeface="Arial" pitchFamily="34" charset="0"/>
              </a:rPr>
            </a:br>
            <a:r>
              <a:rPr lang="hr-HR" sz="2800" i="1" dirty="0">
                <a:latin typeface="Arial" pitchFamily="34" charset="0"/>
                <a:cs typeface="Arial" pitchFamily="34" charset="0"/>
              </a:rPr>
              <a:t>&gt;</a:t>
            </a:r>
            <a:r>
              <a:rPr lang="vi-VN" sz="2800" i="1" dirty="0">
                <a:latin typeface="Arial" pitchFamily="34" charset="0"/>
                <a:cs typeface="Arial" pitchFamily="34" charset="0"/>
              </a:rPr>
              <a:t>  Koje publikacije određenog autora ima knjižnica?</a:t>
            </a:r>
            <a:br>
              <a:rPr lang="vi-VN" sz="2800" i="1" dirty="0">
                <a:latin typeface="Arial" pitchFamily="34" charset="0"/>
                <a:cs typeface="Arial" pitchFamily="34" charset="0"/>
              </a:rPr>
            </a:br>
            <a:r>
              <a:rPr lang="hr-HR" sz="2800" i="1" dirty="0">
                <a:latin typeface="Arial" pitchFamily="34" charset="0"/>
                <a:cs typeface="Arial" pitchFamily="34" charset="0"/>
              </a:rPr>
              <a:t>&gt;</a:t>
            </a:r>
            <a:r>
              <a:rPr lang="vi-VN" sz="2800" i="1" dirty="0">
                <a:latin typeface="Arial" pitchFamily="34" charset="0"/>
                <a:cs typeface="Arial" pitchFamily="34" charset="0"/>
              </a:rPr>
              <a:t>  Koje publikacije iz određenoga stručnog područja ima knjižnica?</a:t>
            </a:r>
            <a:br>
              <a:rPr lang="vi-VN" sz="2800" i="1" dirty="0">
                <a:latin typeface="Arial" pitchFamily="34" charset="0"/>
                <a:cs typeface="Arial" pitchFamily="34" charset="0"/>
              </a:rPr>
            </a:br>
            <a:r>
              <a:rPr lang="hr-HR" sz="2800" i="1" dirty="0">
                <a:latin typeface="Arial" pitchFamily="34" charset="0"/>
                <a:cs typeface="Arial" pitchFamily="34" charset="0"/>
              </a:rPr>
              <a:t>&gt;</a:t>
            </a:r>
            <a:r>
              <a:rPr lang="vi-VN" sz="2800" i="1" dirty="0">
                <a:latin typeface="Arial" pitchFamily="34" charset="0"/>
                <a:cs typeface="Arial" pitchFamily="34" charset="0"/>
              </a:rPr>
              <a:t>  Koje publikacije o određenom predmetu ima knjižnica</a:t>
            </a:r>
            <a:r>
              <a:rPr lang="vi-VN" sz="2800" i="1" dirty="0" smtClean="0">
                <a:latin typeface="Arial" pitchFamily="34" charset="0"/>
                <a:cs typeface="Arial" pitchFamily="34" charset="0"/>
              </a:rPr>
              <a:t>?</a:t>
            </a:r>
            <a:endParaRPr lang="hr-HR" sz="2800" i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hr-HR" sz="2800" i="1" dirty="0" smtClean="0">
                <a:latin typeface="Arial" pitchFamily="34" charset="0"/>
                <a:cs typeface="Arial" pitchFamily="34" charset="0"/>
              </a:rPr>
              <a:t>                                      </a:t>
            </a:r>
            <a:r>
              <a:rPr lang="hr-HR" sz="2000" i="1" dirty="0" smtClean="0">
                <a:latin typeface="Arial" pitchFamily="34" charset="0"/>
                <a:cs typeface="Arial" pitchFamily="34" charset="0"/>
              </a:rPr>
              <a:t>(prema: Tadić,Katica. Rad u knjižnici)</a:t>
            </a:r>
            <a:endParaRPr lang="hr-HR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hr-HR" sz="6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Publikacija</a:t>
            </a:r>
            <a:endParaRPr lang="hr-HR" sz="6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hr-HR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hr-HR" sz="2800" b="1" dirty="0" smtClean="0">
                <a:latin typeface="Arial" pitchFamily="34" charset="0"/>
                <a:cs typeface="Arial" pitchFamily="34" charset="0"/>
              </a:rPr>
              <a:t>  </a:t>
            </a:r>
          </a:p>
          <a:p>
            <a:pPr>
              <a:buNone/>
            </a:pPr>
            <a:endParaRPr lang="hr-HR" sz="2800" b="1" dirty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hr-HR" sz="28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hr-HR" sz="2800" dirty="0" err="1" smtClean="0">
                <a:latin typeface="Arial" pitchFamily="34" charset="0"/>
                <a:cs typeface="Arial" pitchFamily="34" charset="0"/>
              </a:rPr>
              <a:t>eng</a:t>
            </a:r>
            <a:r>
              <a:rPr lang="hr-HR" sz="28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hr-HR" sz="2800" dirty="0" err="1" smtClean="0">
                <a:latin typeface="Arial" pitchFamily="34" charset="0"/>
                <a:cs typeface="Arial" pitchFamily="34" charset="0"/>
              </a:rPr>
              <a:t>publication</a:t>
            </a:r>
            <a:r>
              <a:rPr lang="hr-HR" sz="2800" dirty="0" smtClean="0">
                <a:latin typeface="Arial" pitchFamily="34" charset="0"/>
                <a:cs typeface="Arial" pitchFamily="34" charset="0"/>
              </a:rPr>
              <a:t>) je (grafičkim postupkom) umnoženi dokument distribuiran za javnost</a:t>
            </a:r>
            <a:endParaRPr lang="hr-HR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2" name="Picture 2" descr="http://www.codeandpixels.net/images/E-Publication_im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4077072"/>
            <a:ext cx="2800350" cy="203835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79512" y="404664"/>
            <a:ext cx="8784976" cy="5976664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l">
              <a:lnSpc>
                <a:spcPct val="90000"/>
              </a:lnSpc>
            </a:pPr>
            <a:r>
              <a:rPr lang="hr-HR" sz="30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Mnoge knjižnice, među kojima i sve veći broj školskih knjižnica imaju svoje web stranice. </a:t>
            </a:r>
          </a:p>
          <a:p>
            <a:pPr algn="l">
              <a:lnSpc>
                <a:spcPct val="90000"/>
              </a:lnSpc>
            </a:pPr>
            <a:endParaRPr lang="hr-HR" sz="3000" dirty="0" smtClean="0"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algn="l">
              <a:lnSpc>
                <a:spcPct val="90000"/>
              </a:lnSpc>
            </a:pPr>
            <a:r>
              <a:rPr lang="hr-HR" sz="30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Na njima se nalaze mrežni katalozi pomoću kojih možemo saznati </a:t>
            </a:r>
            <a:r>
              <a:rPr lang="hr-HR" sz="3000" dirty="0" err="1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npr</a:t>
            </a:r>
            <a:r>
              <a:rPr lang="hr-HR" sz="30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.:</a:t>
            </a:r>
          </a:p>
          <a:p>
            <a:pPr algn="r">
              <a:lnSpc>
                <a:spcPct val="90000"/>
              </a:lnSpc>
            </a:pPr>
            <a:r>
              <a:rPr lang="hr-HR" sz="30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&gt; koje knjige ima pojedina knjižnica</a:t>
            </a:r>
          </a:p>
          <a:p>
            <a:pPr algn="r">
              <a:lnSpc>
                <a:spcPct val="90000"/>
              </a:lnSpc>
            </a:pPr>
            <a:r>
              <a:rPr lang="hr-HR" sz="30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&gt; osnovne podatke o knjizi</a:t>
            </a:r>
          </a:p>
          <a:p>
            <a:pPr algn="r">
              <a:lnSpc>
                <a:spcPct val="90000"/>
              </a:lnSpc>
            </a:pPr>
            <a:r>
              <a:rPr lang="hr-HR" sz="30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&gt; koje je knjige napisao neki autor</a:t>
            </a:r>
          </a:p>
          <a:p>
            <a:pPr algn="r">
              <a:lnSpc>
                <a:spcPct val="90000"/>
              </a:lnSpc>
            </a:pPr>
            <a:r>
              <a:rPr lang="hr-HR" sz="30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&gt; koje knjige pokrivaju temu koja nas zanima</a:t>
            </a:r>
          </a:p>
          <a:p>
            <a:pPr algn="r">
              <a:lnSpc>
                <a:spcPct val="90000"/>
              </a:lnSpc>
            </a:pPr>
            <a:r>
              <a:rPr lang="hr-HR" sz="30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&gt; koje knjige postoje u istoj skupini (pretraživanje po UDK!)</a:t>
            </a:r>
          </a:p>
          <a:p>
            <a:pPr algn="r">
              <a:lnSpc>
                <a:spcPct val="90000"/>
              </a:lnSpc>
            </a:pPr>
            <a:r>
              <a:rPr lang="hr-HR" sz="3000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&gt; koje knjige se bave istom ili sličnom temom</a:t>
            </a: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1143000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hr-HR" sz="6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UDK</a:t>
            </a:r>
            <a:endParaRPr lang="hr-HR" sz="6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79512" y="1600200"/>
            <a:ext cx="8712968" cy="4525963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hr-HR" dirty="0" smtClean="0">
                <a:latin typeface="Arial" pitchFamily="34" charset="0"/>
                <a:cs typeface="Arial" pitchFamily="34" charset="0"/>
              </a:rPr>
              <a:t>UNIVERZALNA -</a:t>
            </a:r>
            <a:r>
              <a:rPr lang="hr-HR" sz="5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r-HR" sz="2800" dirty="0" smtClean="0">
                <a:latin typeface="Arial" pitchFamily="34" charset="0"/>
                <a:cs typeface="Arial" pitchFamily="34" charset="0"/>
              </a:rPr>
              <a:t>koristi se u gotovo svim  </a:t>
            </a:r>
          </a:p>
          <a:p>
            <a:pPr>
              <a:buNone/>
            </a:pPr>
            <a:r>
              <a:rPr lang="hr-HR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hr-HR" sz="2800" dirty="0" smtClean="0">
                <a:latin typeface="Arial" pitchFamily="34" charset="0"/>
                <a:cs typeface="Arial" pitchFamily="34" charset="0"/>
              </a:rPr>
              <a:t>                                knjižnicama svijeta</a:t>
            </a:r>
          </a:p>
          <a:p>
            <a:pPr>
              <a:buNone/>
            </a:pPr>
            <a:r>
              <a:rPr lang="hr-HR" dirty="0" smtClean="0">
                <a:latin typeface="Arial" pitchFamily="34" charset="0"/>
                <a:cs typeface="Arial" pitchFamily="34" charset="0"/>
              </a:rPr>
              <a:t>DECIMALNA </a:t>
            </a:r>
            <a:r>
              <a:rPr lang="hr-HR" sz="2800" dirty="0" smtClean="0">
                <a:latin typeface="Arial" pitchFamily="34" charset="0"/>
                <a:cs typeface="Arial" pitchFamily="34" charset="0"/>
              </a:rPr>
              <a:t>- hijerarhijska struktura </a:t>
            </a:r>
          </a:p>
          <a:p>
            <a:pPr>
              <a:buNone/>
            </a:pPr>
            <a:r>
              <a:rPr lang="hr-HR" dirty="0" smtClean="0">
                <a:latin typeface="Arial" pitchFamily="34" charset="0"/>
                <a:cs typeface="Arial" pitchFamily="34" charset="0"/>
              </a:rPr>
              <a:t>KLASIFIKACIJA - </a:t>
            </a:r>
            <a:r>
              <a:rPr lang="hr-HR" sz="2800" dirty="0" smtClean="0">
                <a:latin typeface="Arial" pitchFamily="34" charset="0"/>
                <a:cs typeface="Arial" pitchFamily="34" charset="0"/>
              </a:rPr>
              <a:t>usustavljen prikaz raznih </a:t>
            </a:r>
          </a:p>
          <a:p>
            <a:pPr>
              <a:buNone/>
            </a:pPr>
            <a:r>
              <a:rPr lang="hr-HR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hr-HR" sz="2800" dirty="0" smtClean="0">
                <a:latin typeface="Arial" pitchFamily="34" charset="0"/>
                <a:cs typeface="Arial" pitchFamily="34" charset="0"/>
              </a:rPr>
              <a:t>                                područja ljudskog znanja</a:t>
            </a:r>
          </a:p>
          <a:p>
            <a:pPr>
              <a:buNone/>
            </a:pPr>
            <a:endParaRPr lang="hr-HR" sz="2800" dirty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hr-HR" sz="2800" dirty="0" smtClean="0">
                <a:latin typeface="Arial" pitchFamily="34" charset="0"/>
                <a:cs typeface="Arial" pitchFamily="34" charset="0"/>
              </a:rPr>
              <a:t>(0 – 9)</a:t>
            </a:r>
          </a:p>
          <a:p>
            <a:pPr>
              <a:buNone/>
            </a:pP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</p:nvPr>
        </p:nvGraphicFramePr>
        <p:xfrm>
          <a:off x="0" y="3"/>
          <a:ext cx="9144000" cy="68580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532293">
                <a:tc>
                  <a:txBody>
                    <a:bodyPr/>
                    <a:lstStyle/>
                    <a:p>
                      <a:r>
                        <a:rPr lang="hr-HR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SKUPINA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SADRŽAJ</a:t>
                      </a:r>
                      <a:endParaRPr lang="hr-HR" dirty="0"/>
                    </a:p>
                  </a:txBody>
                  <a:tcPr/>
                </a:tc>
              </a:tr>
              <a:tr h="7875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8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20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Općenito. Znanost i znanje. Organizacija. Informacija. (…)</a:t>
                      </a:r>
                    </a:p>
                  </a:txBody>
                  <a:tcPr marL="68580" marR="68580" marT="0" marB="0"/>
                </a:tc>
              </a:tr>
              <a:tr h="5322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8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20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Filozofija. Psihologija</a:t>
                      </a:r>
                    </a:p>
                  </a:txBody>
                  <a:tcPr marL="68580" marR="68580" marT="0" marB="0"/>
                </a:tc>
              </a:tr>
              <a:tr h="5322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8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200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Religioja</a:t>
                      </a:r>
                      <a:r>
                        <a:rPr lang="hr-HR" sz="20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. Teologija</a:t>
                      </a:r>
                    </a:p>
                  </a:txBody>
                  <a:tcPr marL="68580" marR="68580" marT="0" marB="0"/>
                </a:tc>
              </a:tr>
              <a:tr h="9341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8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20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Društvene znanosti. Statistika. Politika. Ekonomija. (…) Obrazovanje. Folklor</a:t>
                      </a:r>
                    </a:p>
                  </a:txBody>
                  <a:tcPr marL="68580" marR="68580" marT="0" marB="0"/>
                </a:tc>
              </a:tr>
              <a:tr h="5322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8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20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slobodna skupina</a:t>
                      </a:r>
                    </a:p>
                  </a:txBody>
                  <a:tcPr marL="68580" marR="68580" marT="0" marB="0"/>
                </a:tc>
              </a:tr>
              <a:tr h="5322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8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20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Matematika i prirodne znanosti</a:t>
                      </a:r>
                    </a:p>
                  </a:txBody>
                  <a:tcPr marL="68580" marR="68580" marT="0" marB="0"/>
                </a:tc>
              </a:tr>
              <a:tr h="7875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8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20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Primijenjene znanosti. Medicina. Tehnologija.</a:t>
                      </a:r>
                    </a:p>
                  </a:txBody>
                  <a:tcPr marL="68580" marR="68580" marT="0" marB="0"/>
                </a:tc>
              </a:tr>
              <a:tr h="6227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8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20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Umjetnosti. Rekreacija. Zabava. Sport</a:t>
                      </a:r>
                    </a:p>
                  </a:txBody>
                  <a:tcPr marL="68580" marR="68580" marT="0" marB="0"/>
                </a:tc>
              </a:tr>
              <a:tr h="5322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8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20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Jezik. Lingvistika. Književnost</a:t>
                      </a:r>
                    </a:p>
                  </a:txBody>
                  <a:tcPr marL="68580" marR="68580" marT="0" marB="0"/>
                </a:tc>
              </a:tr>
              <a:tr h="5322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8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20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Geografija. Biografije. Povijest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hr-HR" sz="6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Vrste pretraživanja</a:t>
            </a:r>
            <a:endParaRPr lang="hr-HR" sz="6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5069160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pPr>
              <a:buNone/>
            </a:pPr>
            <a:r>
              <a:rPr lang="hr-HR" sz="2800" dirty="0" smtClean="0">
                <a:latin typeface="Arial" pitchFamily="34" charset="0"/>
                <a:cs typeface="Arial" pitchFamily="34" charset="0"/>
              </a:rPr>
              <a:t>Najčešće:</a:t>
            </a:r>
          </a:p>
          <a:p>
            <a:pPr>
              <a:buFontTx/>
              <a:buChar char="-"/>
            </a:pPr>
            <a:r>
              <a:rPr lang="hr-HR" sz="2800" dirty="0" smtClean="0">
                <a:latin typeface="Arial" pitchFamily="34" charset="0"/>
                <a:cs typeface="Arial" pitchFamily="34" charset="0"/>
              </a:rPr>
              <a:t>po naslovu</a:t>
            </a:r>
          </a:p>
          <a:p>
            <a:pPr>
              <a:buFontTx/>
              <a:buChar char="-"/>
            </a:pPr>
            <a:r>
              <a:rPr lang="hr-HR" sz="2800" dirty="0" smtClean="0">
                <a:latin typeface="Arial" pitchFamily="34" charset="0"/>
                <a:cs typeface="Arial" pitchFamily="34" charset="0"/>
              </a:rPr>
              <a:t>po autoru</a:t>
            </a:r>
          </a:p>
          <a:p>
            <a:pPr>
              <a:buFontTx/>
              <a:buChar char="-"/>
            </a:pPr>
            <a:r>
              <a:rPr lang="hr-HR" sz="2800" dirty="0" smtClean="0">
                <a:latin typeface="Arial" pitchFamily="34" charset="0"/>
                <a:cs typeface="Arial" pitchFamily="34" charset="0"/>
              </a:rPr>
              <a:t>po UDK</a:t>
            </a:r>
          </a:p>
          <a:p>
            <a:pPr>
              <a:buFontTx/>
              <a:buChar char="-"/>
            </a:pPr>
            <a:r>
              <a:rPr lang="hr-HR" sz="2800" dirty="0" smtClean="0">
                <a:latin typeface="Arial" pitchFamily="34" charset="0"/>
                <a:cs typeface="Arial" pitchFamily="34" charset="0"/>
              </a:rPr>
              <a:t>po predmetu - tema o kojoj knjiga/članak govori (</a:t>
            </a:r>
            <a:r>
              <a:rPr lang="hr-HR" sz="2800" dirty="0" err="1" smtClean="0">
                <a:latin typeface="Arial" pitchFamily="34" charset="0"/>
                <a:cs typeface="Arial" pitchFamily="34" charset="0"/>
              </a:rPr>
              <a:t>npr</a:t>
            </a:r>
            <a:r>
              <a:rPr lang="hr-HR" sz="2800" dirty="0" smtClean="0">
                <a:latin typeface="Arial" pitchFamily="34" charset="0"/>
                <a:cs typeface="Arial" pitchFamily="34" charset="0"/>
              </a:rPr>
              <a:t>. fantastični roman; Hrvatska)</a:t>
            </a:r>
          </a:p>
          <a:p>
            <a:pPr>
              <a:buFontTx/>
              <a:buChar char="-"/>
            </a:pPr>
            <a:r>
              <a:rPr lang="hr-HR" sz="2800" dirty="0" smtClean="0">
                <a:latin typeface="Arial" pitchFamily="34" charset="0"/>
                <a:cs typeface="Arial" pitchFamily="34" charset="0"/>
              </a:rPr>
              <a:t>po ključnoj riječi (</a:t>
            </a:r>
            <a:r>
              <a:rPr lang="hr-HR" sz="2800" dirty="0" err="1" smtClean="0">
                <a:latin typeface="Arial" pitchFamily="34" charset="0"/>
                <a:cs typeface="Arial" pitchFamily="34" charset="0"/>
              </a:rPr>
              <a:t>npr</a:t>
            </a:r>
            <a:r>
              <a:rPr lang="hr-HR" sz="2800" dirty="0" smtClean="0">
                <a:latin typeface="Arial" pitchFamily="34" charset="0"/>
                <a:cs typeface="Arial" pitchFamily="34" charset="0"/>
              </a:rPr>
              <a:t>. bajka</a:t>
            </a:r>
            <a:r>
              <a:rPr lang="hr-HR" dirty="0" smtClean="0"/>
              <a:t>)</a:t>
            </a:r>
          </a:p>
          <a:p>
            <a:pPr>
              <a:buFontTx/>
              <a:buChar char="-"/>
            </a:pPr>
            <a:endParaRPr lang="hr-HR" dirty="0"/>
          </a:p>
        </p:txBody>
      </p:sp>
      <p:pic>
        <p:nvPicPr>
          <p:cNvPr id="17410" name="Picture 2" descr="slider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05500" y="4762499"/>
            <a:ext cx="3238500" cy="2095501"/>
          </a:xfrm>
          <a:prstGeom prst="rect">
            <a:avLst/>
          </a:prstGeom>
          <a:noFill/>
        </p:spPr>
      </p:pic>
      <p:sp>
        <p:nvSpPr>
          <p:cNvPr id="5" name="Pravokutnik 4"/>
          <p:cNvSpPr/>
          <p:nvPr/>
        </p:nvSpPr>
        <p:spPr>
          <a:xfrm>
            <a:off x="467544" y="6309320"/>
            <a:ext cx="4572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r-HR" sz="1400" dirty="0" smtClean="0">
                <a:latin typeface="Arial" pitchFamily="34" charset="0"/>
                <a:cs typeface="Arial" pitchFamily="34" charset="0"/>
              </a:rPr>
              <a:t>Prezentaciju izradila: Kristina Staničić, </a:t>
            </a:r>
            <a:r>
              <a:rPr lang="hr-HR" sz="1400" dirty="0" err="1" smtClean="0">
                <a:latin typeface="Arial" pitchFamily="34" charset="0"/>
                <a:cs typeface="Arial" pitchFamily="34" charset="0"/>
              </a:rPr>
              <a:t>prof</a:t>
            </a:r>
            <a:r>
              <a:rPr lang="hr-HR" sz="1400" dirty="0" smtClean="0">
                <a:latin typeface="Arial" pitchFamily="34" charset="0"/>
                <a:cs typeface="Arial" pitchFamily="34" charset="0"/>
              </a:rPr>
              <a:t>., </a:t>
            </a:r>
            <a:r>
              <a:rPr lang="hr-HR" sz="1400" dirty="0" err="1" smtClean="0">
                <a:latin typeface="Arial" pitchFamily="34" charset="0"/>
                <a:cs typeface="Arial" pitchFamily="34" charset="0"/>
              </a:rPr>
              <a:t>mag.bibl.</a:t>
            </a:r>
            <a:endParaRPr lang="hr-HR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297</Words>
  <Application>Microsoft Office PowerPoint</Application>
  <PresentationFormat>Prikaz na zaslonu (4:3)</PresentationFormat>
  <Paragraphs>57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8" baseType="lpstr">
      <vt:lpstr>Office tema</vt:lpstr>
      <vt:lpstr>Mrežni katalozi</vt:lpstr>
      <vt:lpstr>Slajd 2</vt:lpstr>
      <vt:lpstr>Publikacija</vt:lpstr>
      <vt:lpstr>Slajd 4</vt:lpstr>
      <vt:lpstr>UDK</vt:lpstr>
      <vt:lpstr>Slajd 6</vt:lpstr>
      <vt:lpstr>Vrste pretraživanja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Mrežni katalozi</dc:title>
  <dc:creator>knjiznica</dc:creator>
  <cp:lastModifiedBy>knjiznica</cp:lastModifiedBy>
  <cp:revision>10</cp:revision>
  <dcterms:created xsi:type="dcterms:W3CDTF">2014-09-23T12:33:29Z</dcterms:created>
  <dcterms:modified xsi:type="dcterms:W3CDTF">2014-09-23T15:10:53Z</dcterms:modified>
</cp:coreProperties>
</file>